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4038880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561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128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5726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763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561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192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6768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27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43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312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010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956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17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377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488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579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647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I. The Origins of Roman Civilization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38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36748"/>
          </a:xfrm>
        </p:spPr>
        <p:txBody>
          <a:bodyPr/>
          <a:lstStyle/>
          <a:p>
            <a:r>
              <a:rPr lang="en-US" dirty="0" smtClean="0"/>
              <a:t>C. The Republic officially 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Julius Caesar tried to take power from Senate when he brought his army into Rome…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Became leader of Rome until he was assassinated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His killers were hunted down, his grandnephew, Octavian eventually became leader of Rome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Became first emperor in 27 BCE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112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III. Octavian Augustus and the </a:t>
            </a:r>
            <a:r>
              <a:rPr lang="en-US" dirty="0" err="1" smtClean="0"/>
              <a:t>Pax</a:t>
            </a:r>
            <a:r>
              <a:rPr lang="en-US" dirty="0" smtClean="0"/>
              <a:t> </a:t>
            </a:r>
            <a:r>
              <a:rPr lang="en-US" dirty="0" err="1" smtClean="0"/>
              <a:t>Romana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78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0"/>
            <a:ext cx="7704667" cy="6890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A. </a:t>
            </a:r>
            <a:r>
              <a:rPr lang="en-US" dirty="0" err="1" smtClean="0"/>
              <a:t>Pax</a:t>
            </a:r>
            <a:r>
              <a:rPr lang="en-US" dirty="0" smtClean="0"/>
              <a:t> </a:t>
            </a:r>
            <a:r>
              <a:rPr lang="en-US" dirty="0" err="1" smtClean="0"/>
              <a:t>Romana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2" y="689019"/>
            <a:ext cx="7704667" cy="177554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Golden Age of Ancient Rome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~ 200 years – 27-BCE -200 CE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Advancements in many areas</a:t>
            </a:r>
            <a:endParaRPr lang="en-US" dirty="0"/>
          </a:p>
        </p:txBody>
      </p:sp>
      <p:pic>
        <p:nvPicPr>
          <p:cNvPr id="1026" name="Picture 2" descr="http://www.italianhistorical.org/wpimages/wp7ae12c92_05_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344" y="1035815"/>
            <a:ext cx="2556456" cy="4260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pload.wikimedia.org/wikipedia/commons/thumb/7/76/Augusto_30aC_-_6dC_55%25CS_jpg.JPG/400px-Augusto_30aC_-_6dC_55%25CS_jp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53" y="2585545"/>
            <a:ext cx="5751161" cy="3982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129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19833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US" sz="2800" b="0" u="sng" dirty="0" smtClean="0"/>
                        <a:t>Art</a:t>
                      </a:r>
                      <a:endParaRPr lang="en-US" sz="2800" b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u="sng" dirty="0" smtClean="0"/>
                        <a:t>Architecture</a:t>
                      </a:r>
                      <a:endParaRPr lang="en-US" sz="2800" b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u="sng" dirty="0" smtClean="0"/>
                        <a:t>Science</a:t>
                      </a:r>
                      <a:endParaRPr lang="en-US" sz="2800" b="0" u="sng" dirty="0"/>
                    </a:p>
                  </a:txBody>
                  <a:tcPr/>
                </a:tc>
              </a:tr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US" sz="2800" b="0" u="sng" dirty="0" smtClean="0"/>
                        <a:t>Poetry</a:t>
                      </a:r>
                      <a:endParaRPr lang="en-US" sz="2800" b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u="sng" dirty="0" smtClean="0"/>
                        <a:t>History/Philosophy</a:t>
                      </a:r>
                      <a:endParaRPr lang="en-US" sz="2800" b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u="sng" dirty="0" smtClean="0"/>
                        <a:t>Law</a:t>
                      </a:r>
                      <a:endParaRPr lang="en-US" sz="2800" b="0" u="sng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847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47729" y="-533400"/>
            <a:ext cx="5834129" cy="1981200"/>
          </a:xfrm>
        </p:spPr>
        <p:txBody>
          <a:bodyPr/>
          <a:lstStyle/>
          <a:p>
            <a:r>
              <a:rPr lang="en-US" dirty="0" smtClean="0"/>
              <a:t>A. Started as a city-state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791" y="3495541"/>
            <a:ext cx="3580327" cy="5410199"/>
          </a:xfrm>
        </p:spPr>
        <p:txBody>
          <a:bodyPr anchor="t"/>
          <a:lstStyle/>
          <a:p>
            <a:pPr marL="342900" indent="-342900">
              <a:buAutoNum type="arabicPeriod"/>
            </a:pPr>
            <a:r>
              <a:rPr lang="en-US" dirty="0" smtClean="0"/>
              <a:t>Rome originally small city on Tiber River</a:t>
            </a:r>
          </a:p>
          <a:p>
            <a:pPr marL="342900" indent="-342900">
              <a:buAutoNum type="arabicPeriod"/>
            </a:pPr>
            <a:r>
              <a:rPr lang="en-US" dirty="0" smtClean="0"/>
              <a:t>Settled by people called the “</a:t>
            </a:r>
            <a:r>
              <a:rPr lang="en-US" dirty="0" err="1" smtClean="0"/>
              <a:t>Latins</a:t>
            </a:r>
            <a:r>
              <a:rPr lang="en-US" dirty="0" smtClean="0"/>
              <a:t>”</a:t>
            </a:r>
          </a:p>
        </p:txBody>
      </p:sp>
      <p:pic>
        <p:nvPicPr>
          <p:cNvPr id="2050" name="Picture 2" descr="http://www.italymapxl.com/images/italy-physical-ma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271" y="778700"/>
            <a:ext cx="4919730" cy="607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SMARTInkShape-Group2"/>
          <p:cNvGrpSpPr/>
          <p:nvPr/>
        </p:nvGrpSpPr>
        <p:grpSpPr>
          <a:xfrm>
            <a:off x="6008181" y="1464472"/>
            <a:ext cx="697964" cy="133643"/>
            <a:chOff x="6008181" y="1464472"/>
            <a:chExt cx="697964" cy="133643"/>
          </a:xfrm>
        </p:grpSpPr>
        <p:sp>
          <p:nvSpPr>
            <p:cNvPr id="8" name="SMARTInkShape-4"/>
            <p:cNvSpPr/>
            <p:nvPr/>
          </p:nvSpPr>
          <p:spPr>
            <a:xfrm>
              <a:off x="6008181" y="1587887"/>
              <a:ext cx="79091" cy="10228"/>
            </a:xfrm>
            <a:custGeom>
              <a:avLst/>
              <a:gdLst/>
              <a:ahLst/>
              <a:cxnLst/>
              <a:rect l="0" t="0" r="0" b="0"/>
              <a:pathLst>
                <a:path w="79091" h="10228">
                  <a:moveTo>
                    <a:pt x="0" y="0"/>
                  </a:moveTo>
                  <a:lnTo>
                    <a:pt x="21773" y="2321"/>
                  </a:lnTo>
                  <a:lnTo>
                    <a:pt x="39165" y="8612"/>
                  </a:lnTo>
                  <a:lnTo>
                    <a:pt x="79090" y="102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5"/>
            <p:cNvSpPr/>
            <p:nvPr/>
          </p:nvSpPr>
          <p:spPr>
            <a:xfrm>
              <a:off x="6126291" y="1504428"/>
              <a:ext cx="29719" cy="11160"/>
            </a:xfrm>
            <a:custGeom>
              <a:avLst/>
              <a:gdLst/>
              <a:ahLst/>
              <a:cxnLst/>
              <a:rect l="0" t="0" r="0" b="0"/>
              <a:pathLst>
                <a:path w="29719" h="11160">
                  <a:moveTo>
                    <a:pt x="16808" y="11159"/>
                  </a:moveTo>
                  <a:lnTo>
                    <a:pt x="11459" y="7757"/>
                  </a:lnTo>
                  <a:lnTo>
                    <a:pt x="0" y="4809"/>
                  </a:lnTo>
                  <a:lnTo>
                    <a:pt x="15729" y="3704"/>
                  </a:lnTo>
                  <a:lnTo>
                    <a:pt x="2971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6"/>
            <p:cNvSpPr/>
            <p:nvPr/>
          </p:nvSpPr>
          <p:spPr>
            <a:xfrm>
              <a:off x="6411926" y="1464472"/>
              <a:ext cx="294219" cy="98224"/>
            </a:xfrm>
            <a:custGeom>
              <a:avLst/>
              <a:gdLst/>
              <a:ahLst/>
              <a:cxnLst/>
              <a:rect l="0" t="0" r="0" b="0"/>
              <a:pathLst>
                <a:path w="294219" h="98224">
                  <a:moveTo>
                    <a:pt x="17449" y="35716"/>
                  </a:moveTo>
                  <a:lnTo>
                    <a:pt x="27401" y="35716"/>
                  </a:lnTo>
                  <a:lnTo>
                    <a:pt x="34440" y="33070"/>
                  </a:lnTo>
                  <a:lnTo>
                    <a:pt x="40875" y="29579"/>
                  </a:lnTo>
                  <a:lnTo>
                    <a:pt x="47043" y="28027"/>
                  </a:lnTo>
                  <a:lnTo>
                    <a:pt x="49085" y="26621"/>
                  </a:lnTo>
                  <a:lnTo>
                    <a:pt x="50446" y="24692"/>
                  </a:lnTo>
                  <a:lnTo>
                    <a:pt x="53008" y="18256"/>
                  </a:lnTo>
                  <a:lnTo>
                    <a:pt x="48380" y="13234"/>
                  </a:lnTo>
                  <a:lnTo>
                    <a:pt x="43433" y="10841"/>
                  </a:lnTo>
                  <a:lnTo>
                    <a:pt x="32173" y="9305"/>
                  </a:lnTo>
                  <a:lnTo>
                    <a:pt x="30240" y="8186"/>
                  </a:lnTo>
                  <a:lnTo>
                    <a:pt x="28954" y="6449"/>
                  </a:lnTo>
                  <a:lnTo>
                    <a:pt x="28096" y="4298"/>
                  </a:lnTo>
                  <a:lnTo>
                    <a:pt x="26531" y="2864"/>
                  </a:lnTo>
                  <a:lnTo>
                    <a:pt x="22147" y="1271"/>
                  </a:lnTo>
                  <a:lnTo>
                    <a:pt x="0" y="0"/>
                  </a:lnTo>
                  <a:lnTo>
                    <a:pt x="4451" y="4738"/>
                  </a:lnTo>
                  <a:lnTo>
                    <a:pt x="9358" y="7065"/>
                  </a:lnTo>
                  <a:lnTo>
                    <a:pt x="50728" y="16583"/>
                  </a:lnTo>
                  <a:lnTo>
                    <a:pt x="89741" y="27402"/>
                  </a:lnTo>
                  <a:lnTo>
                    <a:pt x="124774" y="38814"/>
                  </a:lnTo>
                  <a:lnTo>
                    <a:pt x="166494" y="50622"/>
                  </a:lnTo>
                  <a:lnTo>
                    <a:pt x="204427" y="62509"/>
                  </a:lnTo>
                  <a:lnTo>
                    <a:pt x="248557" y="77388"/>
                  </a:lnTo>
                  <a:lnTo>
                    <a:pt x="277091" y="87530"/>
                  </a:lnTo>
                  <a:lnTo>
                    <a:pt x="294218" y="89290"/>
                  </a:lnTo>
                  <a:lnTo>
                    <a:pt x="289514" y="84552"/>
                  </a:lnTo>
                  <a:lnTo>
                    <a:pt x="284549" y="82225"/>
                  </a:lnTo>
                  <a:lnTo>
                    <a:pt x="255561" y="80396"/>
                  </a:lnTo>
                  <a:lnTo>
                    <a:pt x="253580" y="81378"/>
                  </a:lnTo>
                  <a:lnTo>
                    <a:pt x="252261" y="83024"/>
                  </a:lnTo>
                  <a:lnTo>
                    <a:pt x="251380" y="85114"/>
                  </a:lnTo>
                  <a:lnTo>
                    <a:pt x="249801" y="86507"/>
                  </a:lnTo>
                  <a:lnTo>
                    <a:pt x="245402" y="88055"/>
                  </a:lnTo>
                  <a:lnTo>
                    <a:pt x="243832" y="89460"/>
                  </a:lnTo>
                  <a:lnTo>
                    <a:pt x="240691" y="982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29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04667" cy="1159099"/>
          </a:xfrm>
        </p:spPr>
        <p:txBody>
          <a:bodyPr/>
          <a:lstStyle/>
          <a:p>
            <a:r>
              <a:rPr lang="en-US" dirty="0" smtClean="0"/>
              <a:t>B. Original Neighbors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953037"/>
            <a:ext cx="4452988" cy="5904963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en-US" dirty="0" smtClean="0"/>
              <a:t>Northern Italy controlled by Etruscans</a:t>
            </a:r>
          </a:p>
          <a:p>
            <a:pPr marL="685800" lvl="1" indent="-342900">
              <a:buFont typeface="+mj-lt"/>
              <a:buAutoNum type="alphaLcPeriod"/>
            </a:pPr>
            <a:r>
              <a:rPr lang="en-US" dirty="0" smtClean="0"/>
              <a:t>They were originally from Anatolia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Latins</a:t>
            </a:r>
            <a:r>
              <a:rPr lang="en-US" dirty="0" smtClean="0"/>
              <a:t>/Roman learned many things from Etruscans</a:t>
            </a:r>
          </a:p>
          <a:p>
            <a:pPr marL="685800" lvl="1" indent="-342900">
              <a:buFont typeface="+mj-lt"/>
              <a:buAutoNum type="alphaLcPeriod"/>
            </a:pPr>
            <a:r>
              <a:rPr lang="en-US" dirty="0" smtClean="0"/>
              <a:t>Architecture, some religious beliefs, alphabet, etc. </a:t>
            </a:r>
            <a:endParaRPr lang="en-US" dirty="0"/>
          </a:p>
          <a:p>
            <a:pPr marL="228600" indent="-342900">
              <a:buFont typeface="+mj-lt"/>
              <a:buAutoNum type="arabicPeriod"/>
            </a:pPr>
            <a:r>
              <a:rPr lang="en-US" dirty="0" smtClean="0"/>
              <a:t>Romans overthrew Etruscan rule in 509 BCE and set up a new gov’t called a republic</a:t>
            </a:r>
          </a:p>
        </p:txBody>
      </p:sp>
      <p:pic>
        <p:nvPicPr>
          <p:cNvPr id="1028" name="Picture 4" descr="http://media-cache-ak0.pinimg.com/736x/7a/01/31/7a0131b37e1fcff44b0a390e243ae0c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9" b="1326"/>
          <a:stretch/>
        </p:blipFill>
        <p:spPr bwMode="auto">
          <a:xfrm>
            <a:off x="4452989" y="1611064"/>
            <a:ext cx="4691011" cy="5272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981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The Republic (509 – 133 BCE)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Republic = Representative gov’t where people vote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Upper classes voted for other upper classes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Patricians!!!!!!!!!!!!!!!!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To be members of the Senate or one of the two Consuls (executives)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Senate and Consuls had to work together!</a:t>
            </a:r>
          </a:p>
        </p:txBody>
      </p:sp>
    </p:spTree>
    <p:extLst>
      <p:ext uri="{BB962C8B-B14F-4D97-AF65-F5344CB8AC3E}">
        <p14:creationId xmlns:p14="http://schemas.microsoft.com/office/powerpoint/2010/main" val="162437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D. Plebeians want more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009104"/>
            <a:ext cx="7704667" cy="3990712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Plebeians = lower classes (merchants, traders, peasants, laborers, non-slaves)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Demanded written laws so it was fair for everyone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450 BCE = Twelve Tables written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Later demanded representation in Gov’t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Position of </a:t>
            </a:r>
            <a:r>
              <a:rPr lang="en-US" dirty="0"/>
              <a:t>T</a:t>
            </a:r>
            <a:r>
              <a:rPr lang="en-US" dirty="0" smtClean="0"/>
              <a:t>ribune to represent Plebeians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Women too, were eventually given more rights, as men had always been </a:t>
            </a:r>
            <a:r>
              <a:rPr lang="en-US" dirty="0"/>
              <a:t>c</a:t>
            </a:r>
            <a:r>
              <a:rPr lang="en-US" dirty="0" smtClean="0"/>
              <a:t>onsidered their masters and head of the household</a:t>
            </a:r>
          </a:p>
        </p:txBody>
      </p:sp>
    </p:spTree>
    <p:extLst>
      <p:ext uri="{BB962C8B-B14F-4D97-AF65-F5344CB8AC3E}">
        <p14:creationId xmlns:p14="http://schemas.microsoft.com/office/powerpoint/2010/main" val="385839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II. From Republic to Empire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9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72354"/>
          </a:xfrm>
        </p:spPr>
        <p:txBody>
          <a:bodyPr/>
          <a:lstStyle/>
          <a:p>
            <a:r>
              <a:rPr lang="en-US" dirty="0" smtClean="0"/>
              <a:t>A. The Punic Wars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125014"/>
            <a:ext cx="7704667" cy="3874802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B/w Rome and Carthage: 264-146 BCE</a:t>
            </a:r>
          </a:p>
          <a:p>
            <a:pPr marL="457200" indent="-457200">
              <a:buAutoNum type="arabicPeriod"/>
            </a:pPr>
            <a:r>
              <a:rPr lang="en-US" dirty="0" smtClean="0"/>
              <a:t>Series of 3 wars</a:t>
            </a:r>
          </a:p>
          <a:p>
            <a:pPr marL="457200" indent="-457200">
              <a:buAutoNum type="arabicPeriod"/>
            </a:pPr>
            <a:r>
              <a:rPr lang="en-US" dirty="0" smtClean="0"/>
              <a:t>Carthage was Phoenician colony in Northern Africa across from Sicily</a:t>
            </a:r>
          </a:p>
          <a:p>
            <a:pPr marL="457200" indent="-457200">
              <a:buAutoNum type="arabicPeriod"/>
            </a:pPr>
            <a:r>
              <a:rPr lang="en-US" dirty="0" smtClean="0"/>
              <a:t>Rome won all 3 wars, but 2</a:t>
            </a:r>
            <a:r>
              <a:rPr lang="en-US" baseline="30000" dirty="0" smtClean="0"/>
              <a:t>nd</a:t>
            </a:r>
            <a:r>
              <a:rPr lang="en-US" dirty="0" smtClean="0"/>
              <a:t> one is famous</a:t>
            </a:r>
          </a:p>
        </p:txBody>
      </p:sp>
    </p:spTree>
    <p:extLst>
      <p:ext uri="{BB962C8B-B14F-4D97-AF65-F5344CB8AC3E}">
        <p14:creationId xmlns:p14="http://schemas.microsoft.com/office/powerpoint/2010/main" val="47282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5. 2</a:t>
            </a:r>
            <a:r>
              <a:rPr lang="en-US" baseline="30000" dirty="0" smtClean="0"/>
              <a:t>nd</a:t>
            </a:r>
            <a:r>
              <a:rPr lang="en-US" dirty="0" smtClean="0"/>
              <a:t> Punic War: Carthaginian general Hannibal attacks from the North through the Alps</a:t>
            </a:r>
          </a:p>
          <a:p>
            <a:pPr marL="0" indent="0">
              <a:buNone/>
            </a:pPr>
            <a:r>
              <a:rPr lang="en-US" dirty="0" smtClean="0"/>
              <a:t>6. Winning this war and other wars helped the rich get richer and more land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88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130" y="0"/>
            <a:ext cx="7704667" cy="766292"/>
          </a:xfrm>
        </p:spPr>
        <p:txBody>
          <a:bodyPr/>
          <a:lstStyle/>
          <a:p>
            <a:r>
              <a:rPr lang="en-US" dirty="0" smtClean="0"/>
              <a:t>B. Dictatorship over Republic?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798" y="766292"/>
            <a:ext cx="8445202" cy="333281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Senate became very corrupt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Patricians only wanted to help themselves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Lower classes in army began to put their loyalty to their general over the gov’t/senate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Some wanted generals to take over Rome get rid of the Senate altogether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Military leaders began to challenge one another for power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3174" y="3983198"/>
            <a:ext cx="4750158" cy="275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832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1561</TotalTime>
  <Words>406</Words>
  <Application>Microsoft Office PowerPoint</Application>
  <PresentationFormat>On-screen Show (4:3)</PresentationFormat>
  <Paragraphs>53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Corbel</vt:lpstr>
      <vt:lpstr>Parallax</vt:lpstr>
      <vt:lpstr>I. The Origins of Roman Civilization</vt:lpstr>
      <vt:lpstr>A. Started as a city-state</vt:lpstr>
      <vt:lpstr>B. Original Neighbors</vt:lpstr>
      <vt:lpstr>C. The Republic (509 – 133 BCE)</vt:lpstr>
      <vt:lpstr>D. Plebeians want more rights</vt:lpstr>
      <vt:lpstr>II. From Republic to Empire</vt:lpstr>
      <vt:lpstr>A. The Punic Wars</vt:lpstr>
      <vt:lpstr>PowerPoint Presentation</vt:lpstr>
      <vt:lpstr>B. Dictatorship over Republic?</vt:lpstr>
      <vt:lpstr>C. The Republic officially ends</vt:lpstr>
      <vt:lpstr>III. Octavian Augustus and the Pax Romana</vt:lpstr>
      <vt:lpstr>A. Pax Romana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The Origins of Roman Civilization</dc:title>
  <dc:creator>Stephen Sallese</dc:creator>
  <cp:lastModifiedBy>Sallese, Stephen</cp:lastModifiedBy>
  <cp:revision>14</cp:revision>
  <dcterms:created xsi:type="dcterms:W3CDTF">2015-01-22T14:59:30Z</dcterms:created>
  <dcterms:modified xsi:type="dcterms:W3CDTF">2015-01-30T16:03:07Z</dcterms:modified>
</cp:coreProperties>
</file>