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7" r:id="rId8"/>
    <p:sldId id="261" r:id="rId9"/>
    <p:sldId id="262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9296400" cy="7004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721" cy="351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573" y="0"/>
            <a:ext cx="4028721" cy="351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92E26-FD4C-4BBB-BD41-12727A8FF4D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2412"/>
            <a:ext cx="4028721" cy="3516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573" y="6652412"/>
            <a:ext cx="4028721" cy="3516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A9E3D-F9FC-4011-B837-A2C49E51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29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721" cy="350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73" y="0"/>
            <a:ext cx="4028721" cy="350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7188" y="525463"/>
            <a:ext cx="3502025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220" y="3327402"/>
            <a:ext cx="7437963" cy="315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2412"/>
            <a:ext cx="4028721" cy="350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73" y="6652412"/>
            <a:ext cx="4028721" cy="350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43C9E75-E9AA-4E65-B717-0F9AD36DB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858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87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B686A7-09C8-4C13-8141-3254A3719A4C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892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87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DA1C7B-AD28-4018-8BEE-076327147B3F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782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87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7E6624-2EBD-4F6C-AF05-01FD74D505A8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65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87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398EB1-E4FB-4C74-AFF3-4A923B93597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533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87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E92648-1EE4-49FE-A333-AB9A11CC390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82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87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78ED71-12BB-4273-8D26-28EA049639B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409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87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112F2B-F910-4F83-A80C-850861D187C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630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87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1D63F8-FD7D-4795-BE9B-E56EB44FD9C9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50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87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46A469-BCF6-445D-BC28-1521C2A0C9DC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313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87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729AB8-64F4-49ED-B4BC-7B5019067452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369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87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D956BD-85BF-4BD5-B58A-2F7CD1B405BA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277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</p:grpSp>
      <p:sp>
        <p:nvSpPr>
          <p:cNvPr id="2152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2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7A859-D5BA-4ABB-9A48-BE3B5480F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15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DBD78-8DB1-413B-8D3F-E57E428B68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9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072B5-933C-4F2C-B9D3-CA8DABD1D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4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38C29-163E-488F-8056-79CD65AC6B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2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54DDE-5876-4F9A-8DC8-058CB0F48C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6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FDCA-B2CB-4805-9C57-AAD67708B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B574D-0315-48E7-8B49-F53C188F71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3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AD408-819F-4D01-9839-0DD6F32CDB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0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D9826-7F9B-41ED-826D-C967D608BF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6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B08F4-D218-4A52-827A-1E4C5480C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7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D9C61-7112-4480-BDDA-6F56065EDE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6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048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2049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2049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2049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>
                <a:cs typeface="Arial" charset="0"/>
              </a:endParaRPr>
            </a:p>
          </p:txBody>
        </p:sp>
        <p:sp>
          <p:nvSpPr>
            <p:cNvPr id="1051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</p:grpSp>
      <p:sp>
        <p:nvSpPr>
          <p:cNvPr id="2050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0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0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0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CB37DCE-2ABC-4580-B7AB-F40787C3B1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0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China_imperialism_cartoon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66800"/>
            <a:ext cx="91440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11000" i="1" dirty="0" smtClean="0">
                <a:latin typeface="Footlight MT Light" pitchFamily="18" charset="0"/>
              </a:rPr>
              <a:t>VI. Imperialism in 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202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dirty="0" smtClean="0">
                <a:latin typeface="Perpetua Titling MT" pitchFamily="18" charset="0"/>
              </a:rPr>
              <a:t>C. Why were Europeans able to imperialize?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idx="1"/>
          </p:nvPr>
        </p:nvSpPr>
        <p:spPr>
          <a:xfrm>
            <a:off x="-19050" y="1676400"/>
            <a:ext cx="9144000" cy="2590800"/>
          </a:xfrm>
        </p:spPr>
        <p:txBody>
          <a:bodyPr/>
          <a:lstStyle/>
          <a:p>
            <a:pPr marL="914400" indent="-9144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z="4600" dirty="0" smtClean="0">
                <a:solidFill>
                  <a:schemeClr val="tx2"/>
                </a:solidFill>
              </a:rPr>
              <a:t>Qing dynasty already weak!</a:t>
            </a:r>
          </a:p>
          <a:p>
            <a:pPr marL="914400" indent="-9144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z="4600" dirty="0" smtClean="0">
                <a:solidFill>
                  <a:schemeClr val="tx2"/>
                </a:solidFill>
              </a:rPr>
              <a:t>** Lacked technology compared to GB, France, etc.!!</a:t>
            </a:r>
          </a:p>
        </p:txBody>
      </p:sp>
      <p:pic>
        <p:nvPicPr>
          <p:cNvPr id="21508" name="Picture 5" descr="http://www.victorianweb.org/history/empire/opiumwars/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94150"/>
            <a:ext cx="44196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>
                <a:latin typeface="Perpetua Titling MT" pitchFamily="18" charset="0"/>
              </a:rPr>
              <a:t>D</a:t>
            </a:r>
            <a:r>
              <a:rPr lang="en-US" sz="4800" dirty="0" smtClean="0">
                <a:latin typeface="Perpetua Titling MT" pitchFamily="18" charset="0"/>
              </a:rPr>
              <a:t>. Chinese  Reaction</a:t>
            </a:r>
            <a:br>
              <a:rPr lang="en-US" sz="4800" dirty="0" smtClean="0">
                <a:latin typeface="Perpetua Titling MT" pitchFamily="18" charset="0"/>
              </a:rPr>
            </a:br>
            <a:r>
              <a:rPr lang="en-US" sz="4800" dirty="0" smtClean="0">
                <a:latin typeface="Perpetua Titling MT" pitchFamily="18" charset="0"/>
              </a:rPr>
              <a:t> to Imperialism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800" dirty="0" smtClean="0"/>
              <a:t>1. </a:t>
            </a:r>
            <a:r>
              <a:rPr lang="en-US" sz="4800" b="1" u="sng" dirty="0" smtClean="0">
                <a:solidFill>
                  <a:schemeClr val="hlink"/>
                </a:solidFill>
              </a:rPr>
              <a:t>Boxer Rebellion</a:t>
            </a:r>
            <a:r>
              <a:rPr lang="en-US" sz="4800" dirty="0" smtClean="0"/>
              <a:t> (1900) – group called “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>Harmonious Fists</a:t>
            </a:r>
            <a:r>
              <a:rPr lang="en-US" sz="4800" dirty="0" smtClean="0"/>
              <a:t>” assaulted foreigners in China.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900" dirty="0" smtClean="0"/>
              <a:t>2. </a:t>
            </a:r>
            <a:r>
              <a:rPr lang="en-US" sz="4800" dirty="0" smtClean="0"/>
              <a:t>Foreign nations actually sent their own troops stop rebellion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800" dirty="0" smtClean="0"/>
              <a:t>3. Compare to _____ in 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dirty="0">
                <a:latin typeface="Perpetua Titling MT" pitchFamily="18" charset="0"/>
              </a:rPr>
              <a:t>E</a:t>
            </a:r>
            <a:r>
              <a:rPr lang="en-US" sz="5200" dirty="0" smtClean="0">
                <a:latin typeface="Perpetua Titling MT" pitchFamily="18" charset="0"/>
              </a:rPr>
              <a:t>. End of dynastic rule in China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5715000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 1. 1911 Qing ends; replaced by Sun-</a:t>
            </a:r>
            <a:r>
              <a:rPr lang="en-US" sz="4000" dirty="0" err="1" smtClean="0">
                <a:solidFill>
                  <a:schemeClr val="hlink"/>
                </a:solidFill>
              </a:rPr>
              <a:t>Yat</a:t>
            </a:r>
            <a:r>
              <a:rPr lang="en-US" sz="4000" dirty="0" smtClean="0">
                <a:solidFill>
                  <a:schemeClr val="hlink"/>
                </a:solidFill>
              </a:rPr>
              <a:t>-</a:t>
            </a:r>
            <a:r>
              <a:rPr lang="en-US" sz="4000" dirty="0" err="1" smtClean="0">
                <a:solidFill>
                  <a:schemeClr val="hlink"/>
                </a:solidFill>
              </a:rPr>
              <a:t>Sen</a:t>
            </a:r>
            <a:r>
              <a:rPr lang="en-US" sz="4000" dirty="0" smtClean="0">
                <a:solidFill>
                  <a:schemeClr val="hlink"/>
                </a:solidFill>
              </a:rPr>
              <a:t> (Sun </a:t>
            </a:r>
            <a:r>
              <a:rPr lang="en-US" sz="4000" dirty="0" err="1" smtClean="0">
                <a:solidFill>
                  <a:schemeClr val="hlink"/>
                </a:solidFill>
              </a:rPr>
              <a:t>Yixian</a:t>
            </a:r>
            <a:r>
              <a:rPr lang="en-US" sz="4000" dirty="0" smtClean="0">
                <a:solidFill>
                  <a:schemeClr val="hlink"/>
                </a:solidFill>
              </a:rPr>
              <a:t>)</a:t>
            </a:r>
            <a:endParaRPr lang="en-US" sz="4000" dirty="0">
              <a:solidFill>
                <a:schemeClr val="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2. He believed in the “3 People’s Principles”: </a:t>
            </a:r>
            <a:r>
              <a:rPr lang="en-US" sz="3600" dirty="0" smtClean="0">
                <a:solidFill>
                  <a:schemeClr val="tx2"/>
                </a:solidFill>
              </a:rPr>
              <a:t>Nationalism, Democracy, &amp; People’s Livelihood</a:t>
            </a:r>
          </a:p>
        </p:txBody>
      </p:sp>
      <p:pic>
        <p:nvPicPr>
          <p:cNvPr id="25604" name="Picture 9" descr="http://www.larouchejapan.com/japanese/drupal-6.14/sites/default/files/images/Sun-Yat-sen-western-%20large.img_assist_custom-300x36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04963"/>
            <a:ext cx="36576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u="sng" dirty="0"/>
              <a:t>F. AFTER THE DYNASTIC CHINA ENDED (1911-1949)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Sun-</a:t>
            </a:r>
            <a:r>
              <a:rPr lang="en-US" dirty="0" err="1" smtClean="0"/>
              <a:t>Yat</a:t>
            </a:r>
            <a:r>
              <a:rPr lang="en-US" dirty="0" smtClean="0"/>
              <a:t>-Sen was leader of the Nationalist Party, or Kuomintang (KMT) in Chinese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Was not be able to stay in power long</a:t>
            </a: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Chaos and conflict dominated next decade</a:t>
            </a:r>
          </a:p>
        </p:txBody>
      </p:sp>
    </p:spTree>
    <p:extLst>
      <p:ext uri="{BB962C8B-B14F-4D97-AF65-F5344CB8AC3E}">
        <p14:creationId xmlns:p14="http://schemas.microsoft.com/office/powerpoint/2010/main" val="187408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3600" dirty="0"/>
              <a:t>By 1920s a Civil War had broken out b/w Sun’s successor, Chang Kai-Shek and the new Chinese Communist Party led by Mao Zedong</a:t>
            </a:r>
          </a:p>
        </p:txBody>
      </p:sp>
      <p:pic>
        <p:nvPicPr>
          <p:cNvPr id="3" name="Picture 2" descr="http://cliptank.com/PeopleofInfluencePainting_files/Chiang-Kai-shek-phot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667000"/>
            <a:ext cx="3038475" cy="389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https://upload.wikimedia.org/wikipedia/commons/0/0b/Mao_Zedong_sittin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6999"/>
            <a:ext cx="3276600" cy="38957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ular Callout 4"/>
          <p:cNvSpPr/>
          <p:nvPr/>
        </p:nvSpPr>
        <p:spPr bwMode="auto">
          <a:xfrm>
            <a:off x="2786063" y="2855246"/>
            <a:ext cx="1104900" cy="838200"/>
          </a:xfrm>
          <a:prstGeom prst="wedgeRoundRect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Mao Zedong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7924800" y="2510093"/>
            <a:ext cx="1143000" cy="690307"/>
          </a:xfrm>
          <a:prstGeom prst="wedgeRoundRect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Chang Kai-Shek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2900" y="3693446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VS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1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dirty="0" smtClean="0">
                <a:latin typeface="Perpetua Titling MT" pitchFamily="18" charset="0"/>
              </a:rPr>
              <a:t>A. Opium War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800" dirty="0" smtClean="0">
                <a:latin typeface="Century Gothic" pitchFamily="34" charset="0"/>
              </a:rPr>
              <a:t>1. China was militarily weak in the 17th-20th centuries because…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800" dirty="0" smtClean="0"/>
              <a:t>   </a:t>
            </a:r>
            <a:r>
              <a:rPr lang="en-US" sz="5100" dirty="0" smtClean="0">
                <a:solidFill>
                  <a:schemeClr val="folHlink"/>
                </a:solidFill>
              </a:rPr>
              <a:t>a. The Qing (Manchu) dynasty refused to adopt western technology (b/c of isolated “closed-door” policy)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300" dirty="0" smtClean="0">
                <a:solidFill>
                  <a:schemeClr val="hlink"/>
                </a:solidFill>
              </a:rPr>
              <a:t>2. In late 1700s Britain began selling Opium in large quantities in China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300" dirty="0" smtClean="0">
                <a:solidFill>
                  <a:schemeClr val="hlink"/>
                </a:solidFill>
              </a:rPr>
              <a:t>	a. Chinese gov’t destroyed one shipment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300" dirty="0" smtClean="0">
                <a:solidFill>
                  <a:schemeClr val="hlink"/>
                </a:solidFill>
              </a:rPr>
              <a:t>	 b. War breaks out b/w Britain and China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latin typeface="Perpetua Titling MT" pitchFamily="18" charset="0"/>
              </a:rPr>
              <a:t>A. Opium War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latin typeface="Perpetua Titling MT" pitchFamily="18" charset="0"/>
              </a:rPr>
              <a:t>A. Opium War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8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3. Opium War (1839-1842) </a:t>
            </a:r>
            <a:r>
              <a:rPr lang="en-US" sz="4800" dirty="0" smtClean="0">
                <a:solidFill>
                  <a:schemeClr val="bg2">
                    <a:lumMod val="50000"/>
                    <a:lumOff val="50000"/>
                  </a:schemeClr>
                </a:solidFill>
                <a:sym typeface="Wingdings" pitchFamily="2" charset="2"/>
              </a:rPr>
              <a:t></a:t>
            </a:r>
            <a:r>
              <a:rPr lang="en-US" sz="48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British fight Chinese and win easily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8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	a. British force the Chinese to sign the “Treaty of Nanjing”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8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 b. Becomes first of MANY “unequal treaties” China forced to 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dirty="0" smtClean="0">
                <a:latin typeface="Perpetua Titling MT" pitchFamily="18" charset="0"/>
              </a:rPr>
              <a:t>B. What did the Treaty of </a:t>
            </a:r>
            <a:r>
              <a:rPr lang="en-US" sz="5200" dirty="0" err="1" smtClean="0">
                <a:latin typeface="Perpetua Titling MT" pitchFamily="18" charset="0"/>
              </a:rPr>
              <a:t>Nanj</a:t>
            </a:r>
            <a:r>
              <a:rPr lang="en-US" sz="5200" dirty="0" smtClean="0">
                <a:latin typeface="Perpetua Titling MT" pitchFamily="18" charset="0"/>
              </a:rPr>
              <a:t>(K)</a:t>
            </a:r>
            <a:r>
              <a:rPr lang="en-US" sz="5200" dirty="0" err="1" smtClean="0">
                <a:latin typeface="Perpetua Titling MT" pitchFamily="18" charset="0"/>
              </a:rPr>
              <a:t>ing</a:t>
            </a:r>
            <a:r>
              <a:rPr lang="en-US" sz="5200" dirty="0" smtClean="0">
                <a:latin typeface="Perpetua Titling MT" pitchFamily="18" charset="0"/>
              </a:rPr>
              <a:t> say?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4648200" cy="5334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5000" dirty="0" smtClean="0">
                <a:solidFill>
                  <a:schemeClr val="tx2"/>
                </a:solidFill>
              </a:rPr>
              <a:t> 1. Chinese have to pay reparations for the war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5000" dirty="0" smtClean="0">
                <a:solidFill>
                  <a:schemeClr val="tx2">
                    <a:lumMod val="90000"/>
                  </a:schemeClr>
                </a:solidFill>
              </a:rPr>
              <a:t>2. Chinese forced to open more ports to British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dirty="0" smtClean="0">
                <a:latin typeface="Perpetua Titling MT" pitchFamily="18" charset="0"/>
              </a:rPr>
              <a:t>B. What did the Treaty of </a:t>
            </a:r>
            <a:r>
              <a:rPr lang="en-US" sz="5200" dirty="0" err="1" smtClean="0">
                <a:latin typeface="Perpetua Titling MT" pitchFamily="18" charset="0"/>
              </a:rPr>
              <a:t>Nanj</a:t>
            </a:r>
            <a:r>
              <a:rPr lang="en-US" sz="5200" dirty="0" smtClean="0">
                <a:latin typeface="Perpetua Titling MT" pitchFamily="18" charset="0"/>
              </a:rPr>
              <a:t>(K)</a:t>
            </a:r>
            <a:r>
              <a:rPr lang="en-US" sz="5200" dirty="0" err="1" smtClean="0">
                <a:latin typeface="Perpetua Titling MT" pitchFamily="18" charset="0"/>
              </a:rPr>
              <a:t>ing</a:t>
            </a:r>
            <a:r>
              <a:rPr lang="en-US" sz="5200" dirty="0" smtClean="0">
                <a:latin typeface="Perpetua Titling MT" pitchFamily="18" charset="0"/>
              </a:rPr>
              <a:t> say?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</a:t>
            </a:r>
            <a:r>
              <a:rPr lang="en-US" sz="5000" dirty="0" smtClean="0"/>
              <a:t>3. Europeans carved out </a:t>
            </a:r>
            <a:r>
              <a:rPr lang="en-US" sz="5000" b="1" i="1" u="sng" dirty="0" smtClean="0"/>
              <a:t>SPHERES OF INFLUENCE  </a:t>
            </a:r>
            <a:r>
              <a:rPr lang="en-US" sz="5000" dirty="0" smtClean="0"/>
              <a:t>in China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5000" dirty="0" smtClean="0"/>
              <a:t>  b. An area of one country under the economic control of another</a:t>
            </a:r>
          </a:p>
        </p:txBody>
      </p:sp>
      <p:grpSp>
        <p:nvGrpSpPr>
          <p:cNvPr id="14357" name="SMARTInkShape-Group9"/>
          <p:cNvGrpSpPr/>
          <p:nvPr/>
        </p:nvGrpSpPr>
        <p:grpSpPr>
          <a:xfrm>
            <a:off x="6545461" y="3214688"/>
            <a:ext cx="2107407" cy="892969"/>
            <a:chOff x="6545461" y="3214688"/>
            <a:chExt cx="2107407" cy="892969"/>
          </a:xfrm>
        </p:grpSpPr>
        <p:sp>
          <p:nvSpPr>
            <p:cNvPr id="14336" name="SMARTInkShape-25"/>
            <p:cNvSpPr/>
            <p:nvPr/>
          </p:nvSpPr>
          <p:spPr bwMode="auto">
            <a:xfrm>
              <a:off x="7208456" y="3670147"/>
              <a:ext cx="310342" cy="258492"/>
            </a:xfrm>
            <a:custGeom>
              <a:avLst/>
              <a:gdLst/>
              <a:ahLst/>
              <a:cxnLst/>
              <a:rect l="0" t="0" r="0" b="0"/>
              <a:pathLst>
                <a:path w="310342" h="258492">
                  <a:moveTo>
                    <a:pt x="122817" y="71392"/>
                  </a:moveTo>
                  <a:lnTo>
                    <a:pt x="145177" y="70400"/>
                  </a:lnTo>
                  <a:lnTo>
                    <a:pt x="175701" y="63014"/>
                  </a:lnTo>
                  <a:lnTo>
                    <a:pt x="178909" y="62830"/>
                  </a:lnTo>
                  <a:lnTo>
                    <a:pt x="185119" y="59980"/>
                  </a:lnTo>
                  <a:lnTo>
                    <a:pt x="201409" y="46222"/>
                  </a:lnTo>
                  <a:lnTo>
                    <a:pt x="202396" y="42676"/>
                  </a:lnTo>
                  <a:lnTo>
                    <a:pt x="203029" y="32316"/>
                  </a:lnTo>
                  <a:lnTo>
                    <a:pt x="200470" y="26575"/>
                  </a:lnTo>
                  <a:lnTo>
                    <a:pt x="197017" y="20715"/>
                  </a:lnTo>
                  <a:lnTo>
                    <a:pt x="195483" y="14804"/>
                  </a:lnTo>
                  <a:lnTo>
                    <a:pt x="189509" y="8870"/>
                  </a:lnTo>
                  <a:lnTo>
                    <a:pt x="181232" y="3917"/>
                  </a:lnTo>
                  <a:lnTo>
                    <a:pt x="170001" y="1129"/>
                  </a:lnTo>
                  <a:lnTo>
                    <a:pt x="128609" y="0"/>
                  </a:lnTo>
                  <a:lnTo>
                    <a:pt x="108769" y="4709"/>
                  </a:lnTo>
                  <a:lnTo>
                    <a:pt x="66312" y="24863"/>
                  </a:lnTo>
                  <a:lnTo>
                    <a:pt x="31541" y="56867"/>
                  </a:lnTo>
                  <a:lnTo>
                    <a:pt x="10057" y="93252"/>
                  </a:lnTo>
                  <a:lnTo>
                    <a:pt x="516" y="123114"/>
                  </a:lnTo>
                  <a:lnTo>
                    <a:pt x="0" y="136052"/>
                  </a:lnTo>
                  <a:lnTo>
                    <a:pt x="7003" y="177668"/>
                  </a:lnTo>
                  <a:lnTo>
                    <a:pt x="19066" y="203225"/>
                  </a:lnTo>
                  <a:lnTo>
                    <a:pt x="27426" y="212005"/>
                  </a:lnTo>
                  <a:lnTo>
                    <a:pt x="66190" y="245101"/>
                  </a:lnTo>
                  <a:lnTo>
                    <a:pt x="105128" y="256768"/>
                  </a:lnTo>
                  <a:lnTo>
                    <a:pt x="128805" y="258491"/>
                  </a:lnTo>
                  <a:lnTo>
                    <a:pt x="138046" y="256081"/>
                  </a:lnTo>
                  <a:lnTo>
                    <a:pt x="172489" y="234993"/>
                  </a:lnTo>
                  <a:lnTo>
                    <a:pt x="182073" y="225149"/>
                  </a:lnTo>
                  <a:lnTo>
                    <a:pt x="188179" y="215465"/>
                  </a:lnTo>
                  <a:lnTo>
                    <a:pt x="201086" y="172195"/>
                  </a:lnTo>
                  <a:lnTo>
                    <a:pt x="202770" y="153481"/>
                  </a:lnTo>
                  <a:lnTo>
                    <a:pt x="194360" y="109020"/>
                  </a:lnTo>
                  <a:lnTo>
                    <a:pt x="194256" y="98564"/>
                  </a:lnTo>
                  <a:lnTo>
                    <a:pt x="194255" y="111493"/>
                  </a:lnTo>
                  <a:lnTo>
                    <a:pt x="196901" y="116665"/>
                  </a:lnTo>
                  <a:lnTo>
                    <a:pt x="227028" y="158467"/>
                  </a:lnTo>
                  <a:lnTo>
                    <a:pt x="250811" y="190077"/>
                  </a:lnTo>
                  <a:lnTo>
                    <a:pt x="279748" y="210276"/>
                  </a:lnTo>
                  <a:lnTo>
                    <a:pt x="310341" y="22319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14337" name="SMARTInkShape-26"/>
            <p:cNvSpPr/>
            <p:nvPr/>
          </p:nvSpPr>
          <p:spPr bwMode="auto">
            <a:xfrm>
              <a:off x="7474576" y="3348633"/>
              <a:ext cx="606792" cy="464218"/>
            </a:xfrm>
            <a:custGeom>
              <a:avLst/>
              <a:gdLst/>
              <a:ahLst/>
              <a:cxnLst/>
              <a:rect l="0" t="0" r="0" b="0"/>
              <a:pathLst>
                <a:path w="606792" h="464218">
                  <a:moveTo>
                    <a:pt x="53151" y="0"/>
                  </a:moveTo>
                  <a:lnTo>
                    <a:pt x="54143" y="14258"/>
                  </a:lnTo>
                  <a:lnTo>
                    <a:pt x="57891" y="24858"/>
                  </a:lnTo>
                  <a:lnTo>
                    <a:pt x="81829" y="64363"/>
                  </a:lnTo>
                  <a:lnTo>
                    <a:pt x="107369" y="102978"/>
                  </a:lnTo>
                  <a:lnTo>
                    <a:pt x="130668" y="142050"/>
                  </a:lnTo>
                  <a:lnTo>
                    <a:pt x="154378" y="178430"/>
                  </a:lnTo>
                  <a:lnTo>
                    <a:pt x="178171" y="216926"/>
                  </a:lnTo>
                  <a:lnTo>
                    <a:pt x="201980" y="257713"/>
                  </a:lnTo>
                  <a:lnTo>
                    <a:pt x="231744" y="296377"/>
                  </a:lnTo>
                  <a:lnTo>
                    <a:pt x="260518" y="338559"/>
                  </a:lnTo>
                  <a:lnTo>
                    <a:pt x="288144" y="382095"/>
                  </a:lnTo>
                  <a:lnTo>
                    <a:pt x="297183" y="394443"/>
                  </a:lnTo>
                  <a:lnTo>
                    <a:pt x="303162" y="398550"/>
                  </a:lnTo>
                  <a:lnTo>
                    <a:pt x="311956" y="401779"/>
                  </a:lnTo>
                  <a:lnTo>
                    <a:pt x="312066" y="397079"/>
                  </a:lnTo>
                  <a:lnTo>
                    <a:pt x="309445" y="392115"/>
                  </a:lnTo>
                  <a:lnTo>
                    <a:pt x="307357" y="389402"/>
                  </a:lnTo>
                  <a:lnTo>
                    <a:pt x="305038" y="381096"/>
                  </a:lnTo>
                  <a:lnTo>
                    <a:pt x="301086" y="365264"/>
                  </a:lnTo>
                  <a:lnTo>
                    <a:pt x="295305" y="353831"/>
                  </a:lnTo>
                  <a:lnTo>
                    <a:pt x="265314" y="312516"/>
                  </a:lnTo>
                  <a:lnTo>
                    <a:pt x="225666" y="270866"/>
                  </a:lnTo>
                  <a:lnTo>
                    <a:pt x="182373" y="239889"/>
                  </a:lnTo>
                  <a:lnTo>
                    <a:pt x="157574" y="227559"/>
                  </a:lnTo>
                  <a:lnTo>
                    <a:pt x="115496" y="217484"/>
                  </a:lnTo>
                  <a:lnTo>
                    <a:pt x="83287" y="214730"/>
                  </a:lnTo>
                  <a:lnTo>
                    <a:pt x="65167" y="219176"/>
                  </a:lnTo>
                  <a:lnTo>
                    <a:pt x="29348" y="235314"/>
                  </a:lnTo>
                  <a:lnTo>
                    <a:pt x="20081" y="243821"/>
                  </a:lnTo>
                  <a:lnTo>
                    <a:pt x="13649" y="254216"/>
                  </a:lnTo>
                  <a:lnTo>
                    <a:pt x="1736" y="294750"/>
                  </a:lnTo>
                  <a:lnTo>
                    <a:pt x="0" y="318506"/>
                  </a:lnTo>
                  <a:lnTo>
                    <a:pt x="4440" y="336355"/>
                  </a:lnTo>
                  <a:lnTo>
                    <a:pt x="28263" y="379759"/>
                  </a:lnTo>
                  <a:lnTo>
                    <a:pt x="49153" y="404567"/>
                  </a:lnTo>
                  <a:lnTo>
                    <a:pt x="92095" y="439518"/>
                  </a:lnTo>
                  <a:lnTo>
                    <a:pt x="116614" y="450263"/>
                  </a:lnTo>
                  <a:lnTo>
                    <a:pt x="160433" y="459476"/>
                  </a:lnTo>
                  <a:lnTo>
                    <a:pt x="202187" y="463382"/>
                  </a:lnTo>
                  <a:lnTo>
                    <a:pt x="244499" y="464217"/>
                  </a:lnTo>
                  <a:lnTo>
                    <a:pt x="273336" y="459566"/>
                  </a:lnTo>
                  <a:lnTo>
                    <a:pt x="313570" y="439179"/>
                  </a:lnTo>
                  <a:lnTo>
                    <a:pt x="330620" y="430339"/>
                  </a:lnTo>
                  <a:lnTo>
                    <a:pt x="369965" y="396696"/>
                  </a:lnTo>
                  <a:lnTo>
                    <a:pt x="407214" y="355495"/>
                  </a:lnTo>
                  <a:lnTo>
                    <a:pt x="427394" y="312316"/>
                  </a:lnTo>
                  <a:lnTo>
                    <a:pt x="441982" y="273998"/>
                  </a:lnTo>
                  <a:lnTo>
                    <a:pt x="445699" y="230123"/>
                  </a:lnTo>
                  <a:lnTo>
                    <a:pt x="445033" y="194550"/>
                  </a:lnTo>
                  <a:lnTo>
                    <a:pt x="433623" y="171410"/>
                  </a:lnTo>
                  <a:lnTo>
                    <a:pt x="427963" y="165479"/>
                  </a:lnTo>
                  <a:lnTo>
                    <a:pt x="406155" y="155222"/>
                  </a:lnTo>
                  <a:lnTo>
                    <a:pt x="394919" y="153324"/>
                  </a:lnTo>
                  <a:lnTo>
                    <a:pt x="385957" y="155126"/>
                  </a:lnTo>
                  <a:lnTo>
                    <a:pt x="367378" y="164367"/>
                  </a:lnTo>
                  <a:lnTo>
                    <a:pt x="358833" y="172601"/>
                  </a:lnTo>
                  <a:lnTo>
                    <a:pt x="350735" y="181883"/>
                  </a:lnTo>
                  <a:lnTo>
                    <a:pt x="332015" y="198573"/>
                  </a:lnTo>
                  <a:lnTo>
                    <a:pt x="325918" y="209301"/>
                  </a:lnTo>
                  <a:lnTo>
                    <a:pt x="319359" y="229712"/>
                  </a:lnTo>
                  <a:lnTo>
                    <a:pt x="316943" y="233508"/>
                  </a:lnTo>
                  <a:lnTo>
                    <a:pt x="313542" y="248333"/>
                  </a:lnTo>
                  <a:lnTo>
                    <a:pt x="317276" y="265293"/>
                  </a:lnTo>
                  <a:lnTo>
                    <a:pt x="330259" y="292084"/>
                  </a:lnTo>
                  <a:lnTo>
                    <a:pt x="352021" y="315357"/>
                  </a:lnTo>
                  <a:lnTo>
                    <a:pt x="387625" y="336076"/>
                  </a:lnTo>
                  <a:lnTo>
                    <a:pt x="431348" y="353195"/>
                  </a:lnTo>
                  <a:lnTo>
                    <a:pt x="475915" y="362974"/>
                  </a:lnTo>
                  <a:lnTo>
                    <a:pt x="519565" y="365841"/>
                  </a:lnTo>
                  <a:lnTo>
                    <a:pt x="538062" y="365043"/>
                  </a:lnTo>
                  <a:lnTo>
                    <a:pt x="566897" y="357016"/>
                  </a:lnTo>
                  <a:lnTo>
                    <a:pt x="579765" y="350282"/>
                  </a:lnTo>
                  <a:lnTo>
                    <a:pt x="582821" y="349607"/>
                  </a:lnTo>
                  <a:lnTo>
                    <a:pt x="597668" y="340234"/>
                  </a:lnTo>
                  <a:lnTo>
                    <a:pt x="606791" y="33932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14342" name="SMARTInkShape-27"/>
            <p:cNvSpPr/>
            <p:nvPr/>
          </p:nvSpPr>
          <p:spPr bwMode="auto">
            <a:xfrm>
              <a:off x="7983141" y="3214688"/>
              <a:ext cx="232173" cy="714376"/>
            </a:xfrm>
            <a:custGeom>
              <a:avLst/>
              <a:gdLst/>
              <a:ahLst/>
              <a:cxnLst/>
              <a:rect l="0" t="0" r="0" b="0"/>
              <a:pathLst>
                <a:path w="232173" h="714376">
                  <a:moveTo>
                    <a:pt x="0" y="0"/>
                  </a:moveTo>
                  <a:lnTo>
                    <a:pt x="6136" y="14258"/>
                  </a:lnTo>
                  <a:lnTo>
                    <a:pt x="9677" y="54960"/>
                  </a:lnTo>
                  <a:lnTo>
                    <a:pt x="18595" y="92216"/>
                  </a:lnTo>
                  <a:lnTo>
                    <a:pt x="24360" y="125880"/>
                  </a:lnTo>
                  <a:lnTo>
                    <a:pt x="28715" y="163636"/>
                  </a:lnTo>
                  <a:lnTo>
                    <a:pt x="38934" y="203596"/>
                  </a:lnTo>
                  <a:lnTo>
                    <a:pt x="51885" y="243218"/>
                  </a:lnTo>
                  <a:lnTo>
                    <a:pt x="62007" y="283731"/>
                  </a:lnTo>
                  <a:lnTo>
                    <a:pt x="71288" y="323516"/>
                  </a:lnTo>
                  <a:lnTo>
                    <a:pt x="82968" y="364078"/>
                  </a:lnTo>
                  <a:lnTo>
                    <a:pt x="98997" y="401232"/>
                  </a:lnTo>
                  <a:lnTo>
                    <a:pt x="113669" y="440021"/>
                  </a:lnTo>
                  <a:lnTo>
                    <a:pt x="126945" y="480288"/>
                  </a:lnTo>
                  <a:lnTo>
                    <a:pt x="149209" y="524709"/>
                  </a:lnTo>
                  <a:lnTo>
                    <a:pt x="171723" y="568283"/>
                  </a:lnTo>
                  <a:lnTo>
                    <a:pt x="189986" y="610984"/>
                  </a:lnTo>
                  <a:lnTo>
                    <a:pt x="205314" y="649716"/>
                  </a:lnTo>
                  <a:lnTo>
                    <a:pt x="220589" y="680329"/>
                  </a:lnTo>
                  <a:lnTo>
                    <a:pt x="222718" y="693318"/>
                  </a:lnTo>
                  <a:lnTo>
                    <a:pt x="230240" y="705808"/>
                  </a:lnTo>
                  <a:lnTo>
                    <a:pt x="232172" y="7143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14351" name="SMARTInkShape-28"/>
            <p:cNvSpPr/>
            <p:nvPr/>
          </p:nvSpPr>
          <p:spPr bwMode="auto">
            <a:xfrm>
              <a:off x="8206801" y="3250406"/>
              <a:ext cx="426384" cy="580431"/>
            </a:xfrm>
            <a:custGeom>
              <a:avLst/>
              <a:gdLst/>
              <a:ahLst/>
              <a:cxnLst/>
              <a:rect l="0" t="0" r="0" b="0"/>
              <a:pathLst>
                <a:path w="426384" h="580431">
                  <a:moveTo>
                    <a:pt x="213894" y="0"/>
                  </a:moveTo>
                  <a:lnTo>
                    <a:pt x="209154" y="0"/>
                  </a:lnTo>
                  <a:lnTo>
                    <a:pt x="204181" y="2646"/>
                  </a:lnTo>
                  <a:lnTo>
                    <a:pt x="179342" y="25732"/>
                  </a:lnTo>
                  <a:lnTo>
                    <a:pt x="146484" y="65597"/>
                  </a:lnTo>
                  <a:lnTo>
                    <a:pt x="104507" y="107350"/>
                  </a:lnTo>
                  <a:lnTo>
                    <a:pt x="68109" y="151744"/>
                  </a:lnTo>
                  <a:lnTo>
                    <a:pt x="29020" y="193630"/>
                  </a:lnTo>
                  <a:lnTo>
                    <a:pt x="18226" y="207192"/>
                  </a:lnTo>
                  <a:lnTo>
                    <a:pt x="11390" y="221132"/>
                  </a:lnTo>
                  <a:lnTo>
                    <a:pt x="8798" y="228258"/>
                  </a:lnTo>
                  <a:lnTo>
                    <a:pt x="2754" y="237847"/>
                  </a:lnTo>
                  <a:lnTo>
                    <a:pt x="522" y="246973"/>
                  </a:lnTo>
                  <a:lnTo>
                    <a:pt x="0" y="252972"/>
                  </a:lnTo>
                  <a:lnTo>
                    <a:pt x="2413" y="258945"/>
                  </a:lnTo>
                  <a:lnTo>
                    <a:pt x="4446" y="261927"/>
                  </a:lnTo>
                  <a:lnTo>
                    <a:pt x="6793" y="263915"/>
                  </a:lnTo>
                  <a:lnTo>
                    <a:pt x="12048" y="266124"/>
                  </a:lnTo>
                  <a:lnTo>
                    <a:pt x="56060" y="267822"/>
                  </a:lnTo>
                  <a:lnTo>
                    <a:pt x="99183" y="267882"/>
                  </a:lnTo>
                  <a:lnTo>
                    <a:pt x="143316" y="265243"/>
                  </a:lnTo>
                  <a:lnTo>
                    <a:pt x="185512" y="260202"/>
                  </a:lnTo>
                  <a:lnTo>
                    <a:pt x="229638" y="265343"/>
                  </a:lnTo>
                  <a:lnTo>
                    <a:pt x="273926" y="267387"/>
                  </a:lnTo>
                  <a:lnTo>
                    <a:pt x="311632" y="272532"/>
                  </a:lnTo>
                  <a:lnTo>
                    <a:pt x="347744" y="282110"/>
                  </a:lnTo>
                  <a:lnTo>
                    <a:pt x="387735" y="290011"/>
                  </a:lnTo>
                  <a:lnTo>
                    <a:pt x="397983" y="297897"/>
                  </a:lnTo>
                  <a:lnTo>
                    <a:pt x="422052" y="328851"/>
                  </a:lnTo>
                  <a:lnTo>
                    <a:pt x="426383" y="340965"/>
                  </a:lnTo>
                  <a:lnTo>
                    <a:pt x="424750" y="350308"/>
                  </a:lnTo>
                  <a:lnTo>
                    <a:pt x="420899" y="366725"/>
                  </a:lnTo>
                  <a:lnTo>
                    <a:pt x="420358" y="372476"/>
                  </a:lnTo>
                  <a:lnTo>
                    <a:pt x="414467" y="384157"/>
                  </a:lnTo>
                  <a:lnTo>
                    <a:pt x="385013" y="425659"/>
                  </a:lnTo>
                  <a:lnTo>
                    <a:pt x="342995" y="466109"/>
                  </a:lnTo>
                  <a:lnTo>
                    <a:pt x="302552" y="499511"/>
                  </a:lnTo>
                  <a:lnTo>
                    <a:pt x="264595" y="523619"/>
                  </a:lnTo>
                  <a:lnTo>
                    <a:pt x="220771" y="549727"/>
                  </a:lnTo>
                  <a:lnTo>
                    <a:pt x="176999" y="574440"/>
                  </a:lnTo>
                  <a:lnTo>
                    <a:pt x="170045" y="577768"/>
                  </a:lnTo>
                  <a:lnTo>
                    <a:pt x="152757" y="579904"/>
                  </a:lnTo>
                  <a:lnTo>
                    <a:pt x="133527" y="58043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14352" name="SMARTInkShape-29"/>
            <p:cNvSpPr/>
            <p:nvPr/>
          </p:nvSpPr>
          <p:spPr bwMode="auto">
            <a:xfrm>
              <a:off x="8224242" y="3223617"/>
              <a:ext cx="312540" cy="723306"/>
            </a:xfrm>
            <a:custGeom>
              <a:avLst/>
              <a:gdLst/>
              <a:ahLst/>
              <a:cxnLst/>
              <a:rect l="0" t="0" r="0" b="0"/>
              <a:pathLst>
                <a:path w="312540" h="723306">
                  <a:moveTo>
                    <a:pt x="0" y="0"/>
                  </a:moveTo>
                  <a:lnTo>
                    <a:pt x="992" y="15250"/>
                  </a:lnTo>
                  <a:lnTo>
                    <a:pt x="17170" y="59151"/>
                  </a:lnTo>
                  <a:lnTo>
                    <a:pt x="28679" y="93043"/>
                  </a:lnTo>
                  <a:lnTo>
                    <a:pt x="43114" y="132961"/>
                  </a:lnTo>
                  <a:lnTo>
                    <a:pt x="59958" y="176208"/>
                  </a:lnTo>
                  <a:lnTo>
                    <a:pt x="82258" y="215700"/>
                  </a:lnTo>
                  <a:lnTo>
                    <a:pt x="102977" y="257278"/>
                  </a:lnTo>
                  <a:lnTo>
                    <a:pt x="121683" y="301016"/>
                  </a:lnTo>
                  <a:lnTo>
                    <a:pt x="144533" y="345395"/>
                  </a:lnTo>
                  <a:lnTo>
                    <a:pt x="165415" y="389964"/>
                  </a:lnTo>
                  <a:lnTo>
                    <a:pt x="178028" y="422356"/>
                  </a:lnTo>
                  <a:lnTo>
                    <a:pt x="190248" y="454612"/>
                  </a:lnTo>
                  <a:lnTo>
                    <a:pt x="208285" y="496077"/>
                  </a:lnTo>
                  <a:lnTo>
                    <a:pt x="226197" y="538349"/>
                  </a:lnTo>
                  <a:lnTo>
                    <a:pt x="244072" y="575458"/>
                  </a:lnTo>
                  <a:lnTo>
                    <a:pt x="265244" y="615167"/>
                  </a:lnTo>
                  <a:lnTo>
                    <a:pt x="282426" y="659675"/>
                  </a:lnTo>
                  <a:lnTo>
                    <a:pt x="299166" y="700784"/>
                  </a:lnTo>
                  <a:lnTo>
                    <a:pt x="312539" y="72330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14353" name="SMARTInkShape-30"/>
            <p:cNvSpPr/>
            <p:nvPr/>
          </p:nvSpPr>
          <p:spPr bwMode="auto">
            <a:xfrm>
              <a:off x="6956227" y="3643349"/>
              <a:ext cx="241102" cy="373614"/>
            </a:xfrm>
            <a:custGeom>
              <a:avLst/>
              <a:gdLst/>
              <a:ahLst/>
              <a:cxnLst/>
              <a:rect l="0" t="0" r="0" b="0"/>
              <a:pathLst>
                <a:path w="241102" h="373614">
                  <a:moveTo>
                    <a:pt x="0" y="142839"/>
                  </a:moveTo>
                  <a:lnTo>
                    <a:pt x="4740" y="147579"/>
                  </a:lnTo>
                  <a:lnTo>
                    <a:pt x="7067" y="152552"/>
                  </a:lnTo>
                  <a:lnTo>
                    <a:pt x="7688" y="155267"/>
                  </a:lnTo>
                  <a:lnTo>
                    <a:pt x="13303" y="163829"/>
                  </a:lnTo>
                  <a:lnTo>
                    <a:pt x="25080" y="175611"/>
                  </a:lnTo>
                  <a:lnTo>
                    <a:pt x="38961" y="185511"/>
                  </a:lnTo>
                  <a:lnTo>
                    <a:pt x="77807" y="229314"/>
                  </a:lnTo>
                  <a:lnTo>
                    <a:pt x="118094" y="270840"/>
                  </a:lnTo>
                  <a:lnTo>
                    <a:pt x="152358" y="312503"/>
                  </a:lnTo>
                  <a:lnTo>
                    <a:pt x="196388" y="357082"/>
                  </a:lnTo>
                  <a:lnTo>
                    <a:pt x="203606" y="364303"/>
                  </a:lnTo>
                  <a:lnTo>
                    <a:pt x="204593" y="367936"/>
                  </a:lnTo>
                  <a:lnTo>
                    <a:pt x="205227" y="373613"/>
                  </a:lnTo>
                  <a:lnTo>
                    <a:pt x="202668" y="371744"/>
                  </a:lnTo>
                  <a:lnTo>
                    <a:pt x="200596" y="369856"/>
                  </a:lnTo>
                  <a:lnTo>
                    <a:pt x="195649" y="367758"/>
                  </a:lnTo>
                  <a:lnTo>
                    <a:pt x="192940" y="367199"/>
                  </a:lnTo>
                  <a:lnTo>
                    <a:pt x="184388" y="361672"/>
                  </a:lnTo>
                  <a:lnTo>
                    <a:pt x="166996" y="340965"/>
                  </a:lnTo>
                  <a:lnTo>
                    <a:pt x="145324" y="322976"/>
                  </a:lnTo>
                  <a:lnTo>
                    <a:pt x="113242" y="281661"/>
                  </a:lnTo>
                  <a:lnTo>
                    <a:pt x="92546" y="237916"/>
                  </a:lnTo>
                  <a:lnTo>
                    <a:pt x="83067" y="207370"/>
                  </a:lnTo>
                  <a:lnTo>
                    <a:pt x="80604" y="162738"/>
                  </a:lnTo>
                  <a:lnTo>
                    <a:pt x="81464" y="149698"/>
                  </a:lnTo>
                  <a:lnTo>
                    <a:pt x="89470" y="107016"/>
                  </a:lnTo>
                  <a:lnTo>
                    <a:pt x="93673" y="93514"/>
                  </a:lnTo>
                  <a:lnTo>
                    <a:pt x="101494" y="83544"/>
                  </a:lnTo>
                  <a:lnTo>
                    <a:pt x="110593" y="74814"/>
                  </a:lnTo>
                  <a:lnTo>
                    <a:pt x="145969" y="32804"/>
                  </a:lnTo>
                  <a:lnTo>
                    <a:pt x="163335" y="15251"/>
                  </a:lnTo>
                  <a:lnTo>
                    <a:pt x="172142" y="11719"/>
                  </a:lnTo>
                  <a:lnTo>
                    <a:pt x="181679" y="9157"/>
                  </a:lnTo>
                  <a:lnTo>
                    <a:pt x="195887" y="2073"/>
                  </a:lnTo>
                  <a:lnTo>
                    <a:pt x="226208" y="0"/>
                  </a:lnTo>
                  <a:lnTo>
                    <a:pt x="241101" y="88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14354" name="SMARTInkShape-31"/>
            <p:cNvSpPr/>
            <p:nvPr/>
          </p:nvSpPr>
          <p:spPr bwMode="auto">
            <a:xfrm>
              <a:off x="6545461" y="3687993"/>
              <a:ext cx="446485" cy="366086"/>
            </a:xfrm>
            <a:custGeom>
              <a:avLst/>
              <a:gdLst/>
              <a:ahLst/>
              <a:cxnLst/>
              <a:rect l="0" t="0" r="0" b="0"/>
              <a:pathLst>
                <a:path w="446485" h="366086">
                  <a:moveTo>
                    <a:pt x="446484" y="8898"/>
                  </a:moveTo>
                  <a:lnTo>
                    <a:pt x="446484" y="4157"/>
                  </a:lnTo>
                  <a:lnTo>
                    <a:pt x="445492" y="2761"/>
                  </a:lnTo>
                  <a:lnTo>
                    <a:pt x="443839" y="1830"/>
                  </a:lnTo>
                  <a:lnTo>
                    <a:pt x="437390" y="213"/>
                  </a:lnTo>
                  <a:lnTo>
                    <a:pt x="425234" y="0"/>
                  </a:lnTo>
                  <a:lnTo>
                    <a:pt x="419511" y="2628"/>
                  </a:lnTo>
                  <a:lnTo>
                    <a:pt x="379652" y="31013"/>
                  </a:lnTo>
                  <a:lnTo>
                    <a:pt x="336155" y="66557"/>
                  </a:lnTo>
                  <a:lnTo>
                    <a:pt x="294262" y="107662"/>
                  </a:lnTo>
                  <a:lnTo>
                    <a:pt x="252741" y="137804"/>
                  </a:lnTo>
                  <a:lnTo>
                    <a:pt x="214848" y="174626"/>
                  </a:lnTo>
                  <a:lnTo>
                    <a:pt x="173959" y="206338"/>
                  </a:lnTo>
                  <a:lnTo>
                    <a:pt x="134793" y="241264"/>
                  </a:lnTo>
                  <a:lnTo>
                    <a:pt x="98394" y="276827"/>
                  </a:lnTo>
                  <a:lnTo>
                    <a:pt x="54593" y="314313"/>
                  </a:lnTo>
                  <a:lnTo>
                    <a:pt x="11081" y="355252"/>
                  </a:lnTo>
                  <a:lnTo>
                    <a:pt x="0" y="36608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14355" name="SMARTInkShape-32"/>
            <p:cNvSpPr/>
            <p:nvPr/>
          </p:nvSpPr>
          <p:spPr bwMode="auto">
            <a:xfrm>
              <a:off x="6643688" y="3357563"/>
              <a:ext cx="249988" cy="750094"/>
            </a:xfrm>
            <a:custGeom>
              <a:avLst/>
              <a:gdLst/>
              <a:ahLst/>
              <a:cxnLst/>
              <a:rect l="0" t="0" r="0" b="0"/>
              <a:pathLst>
                <a:path w="249988" h="750094">
                  <a:moveTo>
                    <a:pt x="0" y="0"/>
                  </a:moveTo>
                  <a:lnTo>
                    <a:pt x="2645" y="36208"/>
                  </a:lnTo>
                  <a:lnTo>
                    <a:pt x="10086" y="74294"/>
                  </a:lnTo>
                  <a:lnTo>
                    <a:pt x="25548" y="110366"/>
                  </a:lnTo>
                  <a:lnTo>
                    <a:pt x="43190" y="150674"/>
                  </a:lnTo>
                  <a:lnTo>
                    <a:pt x="59647" y="188292"/>
                  </a:lnTo>
                  <a:lnTo>
                    <a:pt x="80978" y="232911"/>
                  </a:lnTo>
                  <a:lnTo>
                    <a:pt x="104300" y="275202"/>
                  </a:lnTo>
                  <a:lnTo>
                    <a:pt x="128016" y="319348"/>
                  </a:lnTo>
                  <a:lnTo>
                    <a:pt x="145858" y="354464"/>
                  </a:lnTo>
                  <a:lnTo>
                    <a:pt x="162721" y="390004"/>
                  </a:lnTo>
                  <a:lnTo>
                    <a:pt x="175434" y="425670"/>
                  </a:lnTo>
                  <a:lnTo>
                    <a:pt x="190335" y="460381"/>
                  </a:lnTo>
                  <a:lnTo>
                    <a:pt x="207408" y="501925"/>
                  </a:lnTo>
                  <a:lnTo>
                    <a:pt x="224854" y="543314"/>
                  </a:lnTo>
                  <a:lnTo>
                    <a:pt x="231718" y="586290"/>
                  </a:lnTo>
                  <a:lnTo>
                    <a:pt x="244410" y="628863"/>
                  </a:lnTo>
                  <a:lnTo>
                    <a:pt x="249290" y="667579"/>
                  </a:lnTo>
                  <a:lnTo>
                    <a:pt x="249987" y="706532"/>
                  </a:lnTo>
                  <a:lnTo>
                    <a:pt x="247366" y="713535"/>
                  </a:lnTo>
                  <a:lnTo>
                    <a:pt x="245278" y="716791"/>
                  </a:lnTo>
                  <a:lnTo>
                    <a:pt x="240934" y="734292"/>
                  </a:lnTo>
                  <a:lnTo>
                    <a:pt x="239005" y="736582"/>
                  </a:lnTo>
                  <a:lnTo>
                    <a:pt x="223242" y="7500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14356" name="SMARTInkShape-33"/>
            <p:cNvSpPr/>
            <p:nvPr/>
          </p:nvSpPr>
          <p:spPr bwMode="auto">
            <a:xfrm>
              <a:off x="8340328" y="3223617"/>
              <a:ext cx="312540" cy="714376"/>
            </a:xfrm>
            <a:custGeom>
              <a:avLst/>
              <a:gdLst/>
              <a:ahLst/>
              <a:cxnLst/>
              <a:rect l="0" t="0" r="0" b="0"/>
              <a:pathLst>
                <a:path w="312540" h="714376">
                  <a:moveTo>
                    <a:pt x="0" y="0"/>
                  </a:moveTo>
                  <a:lnTo>
                    <a:pt x="0" y="37519"/>
                  </a:lnTo>
                  <a:lnTo>
                    <a:pt x="2646" y="63041"/>
                  </a:lnTo>
                  <a:lnTo>
                    <a:pt x="17170" y="103073"/>
                  </a:lnTo>
                  <a:lnTo>
                    <a:pt x="28679" y="137476"/>
                  </a:lnTo>
                  <a:lnTo>
                    <a:pt x="43114" y="172805"/>
                  </a:lnTo>
                  <a:lnTo>
                    <a:pt x="59958" y="208408"/>
                  </a:lnTo>
                  <a:lnTo>
                    <a:pt x="77518" y="248833"/>
                  </a:lnTo>
                  <a:lnTo>
                    <a:pt x="95287" y="292230"/>
                  </a:lnTo>
                  <a:lnTo>
                    <a:pt x="117861" y="336508"/>
                  </a:lnTo>
                  <a:lnTo>
                    <a:pt x="138661" y="381046"/>
                  </a:lnTo>
                  <a:lnTo>
                    <a:pt x="162131" y="425662"/>
                  </a:lnTo>
                  <a:lnTo>
                    <a:pt x="183197" y="470301"/>
                  </a:lnTo>
                  <a:lnTo>
                    <a:pt x="206747" y="514947"/>
                  </a:lnTo>
                  <a:lnTo>
                    <a:pt x="227836" y="554854"/>
                  </a:lnTo>
                  <a:lnTo>
                    <a:pt x="252740" y="597757"/>
                  </a:lnTo>
                  <a:lnTo>
                    <a:pt x="274121" y="638129"/>
                  </a:lnTo>
                  <a:lnTo>
                    <a:pt x="294443" y="678234"/>
                  </a:lnTo>
                  <a:lnTo>
                    <a:pt x="312539" y="7143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sun.menloschool.org/~sportman/westernstudies/second/24/2003/eblock/kristinb/index_files/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dirty="0" smtClean="0">
                <a:latin typeface="Perpetua Titling MT" pitchFamily="18" charset="0"/>
              </a:rPr>
              <a:t>B. What did the Treaty of </a:t>
            </a:r>
            <a:r>
              <a:rPr lang="en-US" sz="5200" dirty="0" err="1" smtClean="0">
                <a:latin typeface="Perpetua Titling MT" pitchFamily="18" charset="0"/>
              </a:rPr>
              <a:t>Nanj</a:t>
            </a:r>
            <a:r>
              <a:rPr lang="en-US" sz="5200" dirty="0" smtClean="0">
                <a:latin typeface="Perpetua Titling MT" pitchFamily="18" charset="0"/>
              </a:rPr>
              <a:t>(K)</a:t>
            </a:r>
            <a:r>
              <a:rPr lang="en-US" sz="5200" dirty="0" err="1" smtClean="0">
                <a:latin typeface="Perpetua Titling MT" pitchFamily="18" charset="0"/>
              </a:rPr>
              <a:t>ing</a:t>
            </a:r>
            <a:r>
              <a:rPr lang="en-US" sz="5200" dirty="0" smtClean="0">
                <a:latin typeface="Perpetua Titling MT" pitchFamily="18" charset="0"/>
              </a:rPr>
              <a:t> say?</a:t>
            </a:r>
            <a:endParaRPr lang="en-US" sz="5200" b="1" dirty="0" smtClean="0">
              <a:latin typeface="Perpetua Titling MT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400" dirty="0" smtClean="0">
                <a:solidFill>
                  <a:schemeClr val="accent1"/>
                </a:solidFill>
              </a:rPr>
              <a:t>4. </a:t>
            </a:r>
            <a:r>
              <a:rPr lang="en-US" sz="4400" dirty="0" smtClean="0"/>
              <a:t>Chinese forced to grant the British </a:t>
            </a:r>
            <a:r>
              <a:rPr lang="en-US" sz="4400" dirty="0" smtClean="0">
                <a:solidFill>
                  <a:schemeClr val="accent1"/>
                </a:solidFill>
              </a:rPr>
              <a:t>“</a:t>
            </a:r>
            <a:r>
              <a:rPr lang="en-US" sz="4400" b="1" i="1" u="sng" dirty="0" smtClean="0">
                <a:solidFill>
                  <a:schemeClr val="hlink"/>
                </a:solidFill>
              </a:rPr>
              <a:t>extraterritoriality</a:t>
            </a:r>
            <a:r>
              <a:rPr lang="en-US" sz="4400" dirty="0" smtClean="0">
                <a:solidFill>
                  <a:schemeClr val="accent1"/>
                </a:solidFill>
              </a:rPr>
              <a:t>”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400" dirty="0" smtClean="0"/>
              <a:t>	a. “Diplomatic immunity” but for any crimes you wanted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57200"/>
            <a:ext cx="3429000" cy="6400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5000" dirty="0" smtClean="0">
                <a:solidFill>
                  <a:srgbClr val="66FF33"/>
                </a:solidFill>
              </a:rPr>
              <a:t>5. British get island of Hong Kong (returned in 1997)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4038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mtClean="0"/>
          </a:p>
        </p:txBody>
      </p:sp>
      <p:pic>
        <p:nvPicPr>
          <p:cNvPr id="19460" name="Picture 8" descr="Political cartoon">
            <a:hlinkClick r:id="rId3" tooltip="Political carto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75" y="0"/>
            <a:ext cx="58642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1795</TotalTime>
  <Words>366</Words>
  <Application>Microsoft Office PowerPoint</Application>
  <PresentationFormat>On-screen Show (4:3)</PresentationFormat>
  <Paragraphs>53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Century Gothic</vt:lpstr>
      <vt:lpstr>Footlight MT Light</vt:lpstr>
      <vt:lpstr>Perpetua Titling MT</vt:lpstr>
      <vt:lpstr>Tahoma</vt:lpstr>
      <vt:lpstr>Wingdings</vt:lpstr>
      <vt:lpstr>Curtain Call</vt:lpstr>
      <vt:lpstr>VI. Imperialism in China</vt:lpstr>
      <vt:lpstr>A. Opium War</vt:lpstr>
      <vt:lpstr>A. Opium War</vt:lpstr>
      <vt:lpstr>A. Opium War</vt:lpstr>
      <vt:lpstr>B. What did the Treaty of Nanj(K)ing say?</vt:lpstr>
      <vt:lpstr>B. What did the Treaty of Nanj(K)ing say?</vt:lpstr>
      <vt:lpstr>PowerPoint Presentation</vt:lpstr>
      <vt:lpstr>B. What did the Treaty of Nanj(K)ing say?</vt:lpstr>
      <vt:lpstr>PowerPoint Presentation</vt:lpstr>
      <vt:lpstr>C. Why were Europeans able to imperialize?</vt:lpstr>
      <vt:lpstr>D. Chinese  Reaction  to Imperialism</vt:lpstr>
      <vt:lpstr>E. End of dynastic rule in China</vt:lpstr>
      <vt:lpstr>F. AFTER THE DYNASTIC CHINA ENDED (1911-1949)</vt:lpstr>
      <vt:lpstr>PowerPoint Presentation</vt:lpstr>
    </vt:vector>
  </TitlesOfParts>
  <Company>Mt. Sinai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Imperialism in China</dc:title>
  <dc:creator>ssallese</dc:creator>
  <cp:lastModifiedBy>Sallese, Stephen</cp:lastModifiedBy>
  <cp:revision>62</cp:revision>
  <cp:lastPrinted>2016-02-10T15:23:40Z</cp:lastPrinted>
  <dcterms:created xsi:type="dcterms:W3CDTF">2004-05-19T11:39:48Z</dcterms:created>
  <dcterms:modified xsi:type="dcterms:W3CDTF">2016-02-11T16:53:16Z</dcterms:modified>
</cp:coreProperties>
</file>